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63" r:id="rId5"/>
    <p:sldId id="259" r:id="rId6"/>
    <p:sldId id="260" r:id="rId7"/>
    <p:sldId id="261" r:id="rId8"/>
    <p:sldId id="264" r:id="rId9"/>
    <p:sldId id="262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3/13/2019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3/13/2019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3/13/2019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3/13/2019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3/13/2019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3/13/2019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3/13/2019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slide" Target="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8057397" y="1113282"/>
            <a:ext cx="3489569" cy="2396681"/>
          </a:xfrm>
        </p:spPr>
        <p:txBody>
          <a:bodyPr>
            <a:normAutofit/>
          </a:bodyPr>
          <a:lstStyle/>
          <a:p>
            <a:r>
              <a:rPr lang="fr-FR" sz="5400" dirty="0"/>
              <a:t>Trieur de </a:t>
            </a:r>
            <a:r>
              <a:rPr lang="fr-FR" sz="5400" dirty="0" err="1"/>
              <a:t>M&amp;M’s</a:t>
            </a:r>
            <a:endParaRPr lang="fr-FR" sz="5400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8046666" y="3602038"/>
            <a:ext cx="3500301" cy="2052720"/>
          </a:xfrm>
        </p:spPr>
        <p:txBody>
          <a:bodyPr>
            <a:normAutofit/>
          </a:bodyPr>
          <a:lstStyle/>
          <a:p>
            <a:r>
              <a:rPr lang="fr-FR" sz="2400" dirty="0"/>
              <a:t>Soutenance de projet</a:t>
            </a:r>
          </a:p>
          <a:p>
            <a:r>
              <a:rPr lang="fr-FR" sz="2400" u="sng" dirty="0"/>
              <a:t>Loïc mandine &amp; </a:t>
            </a:r>
            <a:r>
              <a:rPr lang="fr-FR" sz="2400" u="sng" dirty="0" err="1"/>
              <a:t>aziz</a:t>
            </a:r>
            <a:r>
              <a:rPr lang="fr-FR" sz="2400" u="sng" dirty="0"/>
              <a:t> </a:t>
            </a:r>
            <a:r>
              <a:rPr lang="fr-FR" sz="2400" u="sng" dirty="0" err="1"/>
              <a:t>chebil</a:t>
            </a:r>
            <a:endParaRPr lang="fr-FR" sz="2400" u="sng" dirty="0"/>
          </a:p>
        </p:txBody>
      </p:sp>
      <p:sp>
        <p:nvSpPr>
          <p:cNvPr id="1028" name="Round Diagonal Corner Rectangle 6">
            <a:extLst>
              <a:ext uri="{FF2B5EF4-FFF2-40B4-BE49-F238E27FC236}">
                <a16:creationId xmlns:a16="http://schemas.microsoft.com/office/drawing/2014/main" id="{67D3F37E-3BE8-41C4-A00C-1BBDD582BC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 5" descr="Une image contenant intérieur, mur, table, assis&#10;&#10;Description générée avec un niveau de confiance très élevé">
            <a:extLst>
              <a:ext uri="{FF2B5EF4-FFF2-40B4-BE49-F238E27FC236}">
                <a16:creationId xmlns:a16="http://schemas.microsoft.com/office/drawing/2014/main" id="{CAC58534-5FC9-449B-B6FE-54E7A42B885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86" r="8328" b="-3"/>
          <a:stretch/>
        </p:blipFill>
        <p:spPr>
          <a:xfrm>
            <a:off x="1118988" y="1129790"/>
            <a:ext cx="2974328" cy="459093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092F3366-1C0A-45DA-8ADF-A4514FDBE81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3532" r="-4" b="11994"/>
          <a:stretch/>
        </p:blipFill>
        <p:spPr>
          <a:xfrm>
            <a:off x="4257042" y="1129788"/>
            <a:ext cx="2974328" cy="2215032"/>
          </a:xfrm>
          <a:prstGeom prst="rect">
            <a:avLst/>
          </a:prstGeom>
        </p:spPr>
      </p:pic>
      <p:pic>
        <p:nvPicPr>
          <p:cNvPr id="1026" name="Picture 2" descr="Image associÃ©e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36" r="6" b="5894"/>
          <a:stretch/>
        </p:blipFill>
        <p:spPr bwMode="auto">
          <a:xfrm>
            <a:off x="4257042" y="3505686"/>
            <a:ext cx="2974328" cy="2215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04485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8E141C6-6A8D-4245-AB7E-CFC60F556C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-313637"/>
            <a:ext cx="9905998" cy="1478570"/>
          </a:xfrm>
        </p:spPr>
        <p:txBody>
          <a:bodyPr/>
          <a:lstStyle/>
          <a:p>
            <a:pPr algn="ctr"/>
            <a:r>
              <a:rPr lang="fr-MC" u="sng" dirty="0"/>
              <a:t>Progression de notre projet:</a:t>
            </a:r>
          </a:p>
        </p:txBody>
      </p:sp>
      <p:pic>
        <p:nvPicPr>
          <p:cNvPr id="5" name="Image 4" descr="Une image contenant mur, intérieur, plancher&#10;&#10;Description générée avec un niveau de confiance très élevé">
            <a:extLst>
              <a:ext uri="{FF2B5EF4-FFF2-40B4-BE49-F238E27FC236}">
                <a16:creationId xmlns:a16="http://schemas.microsoft.com/office/drawing/2014/main" id="{3F56E33A-9A70-42C8-8247-AFB72CF5E2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70" y="1164932"/>
            <a:ext cx="3374994" cy="4499182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0EA3A947-F6C9-4F21-B893-01762456CC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236319" y="2013828"/>
            <a:ext cx="5006891" cy="2801389"/>
          </a:xfrm>
          <a:prstGeom prst="rect">
            <a:avLst/>
          </a:prstGeom>
        </p:spPr>
      </p:pic>
      <p:pic>
        <p:nvPicPr>
          <p:cNvPr id="9" name="Image 8" descr="Une image contenant intérieur, mur, table, assis&#10;&#10;Description générée avec un niveau de confiance très élevé">
            <a:extLst>
              <a:ext uri="{FF2B5EF4-FFF2-40B4-BE49-F238E27FC236}">
                <a16:creationId xmlns:a16="http://schemas.microsoft.com/office/drawing/2014/main" id="{44E3E56F-1223-4C98-974D-5D46290FA8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5666" y="859536"/>
            <a:ext cx="3854196" cy="5138928"/>
          </a:xfrm>
          <a:prstGeom prst="rect">
            <a:avLst/>
          </a:prstGeom>
        </p:spPr>
      </p:pic>
      <p:sp>
        <p:nvSpPr>
          <p:cNvPr id="10" name="Flèche : droite 9">
            <a:extLst>
              <a:ext uri="{FF2B5EF4-FFF2-40B4-BE49-F238E27FC236}">
                <a16:creationId xmlns:a16="http://schemas.microsoft.com/office/drawing/2014/main" id="{12913D1F-0F14-4294-9428-3A4B4C4A3016}"/>
              </a:ext>
            </a:extLst>
          </p:cNvPr>
          <p:cNvSpPr/>
          <p:nvPr/>
        </p:nvSpPr>
        <p:spPr>
          <a:xfrm>
            <a:off x="3572256" y="3011423"/>
            <a:ext cx="585216" cy="56133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MC"/>
          </a:p>
        </p:txBody>
      </p:sp>
      <p:sp>
        <p:nvSpPr>
          <p:cNvPr id="11" name="Flèche : droite 10">
            <a:extLst>
              <a:ext uri="{FF2B5EF4-FFF2-40B4-BE49-F238E27FC236}">
                <a16:creationId xmlns:a16="http://schemas.microsoft.com/office/drawing/2014/main" id="{A4F248E9-5599-4BDC-B6D4-2BFE6FDB826A}"/>
              </a:ext>
            </a:extLst>
          </p:cNvPr>
          <p:cNvSpPr/>
          <p:nvPr/>
        </p:nvSpPr>
        <p:spPr>
          <a:xfrm>
            <a:off x="7275454" y="3011422"/>
            <a:ext cx="585216" cy="56133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MC"/>
          </a:p>
        </p:txBody>
      </p:sp>
    </p:spTree>
    <p:extLst>
      <p:ext uri="{BB962C8B-B14F-4D97-AF65-F5344CB8AC3E}">
        <p14:creationId xmlns:p14="http://schemas.microsoft.com/office/powerpoint/2010/main" val="25977715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9A64753-4B62-421D-ABAA-E8F9728A7E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MC" dirty="0"/>
              <a:t>Conclusion: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EAA70B9-7693-43CC-BE04-1842364F19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MC" dirty="0"/>
              <a:t>Après le passage par les différents étapes de développement, notre investissement a abouti à un projet fonctionnel qui répond globalement aux critères imposés.</a:t>
            </a:r>
          </a:p>
          <a:p>
            <a:r>
              <a:rPr lang="fr-MC" dirty="0"/>
              <a:t>Nous a permis d’acquérir des </a:t>
            </a:r>
            <a:r>
              <a:rPr lang="fr-MC" dirty="0" err="1"/>
              <a:t>connaissancese</a:t>
            </a:r>
            <a:endParaRPr lang="fr-MC" dirty="0"/>
          </a:p>
          <a:p>
            <a:r>
              <a:rPr lang="fr-MC" dirty="0"/>
              <a:t>Efficacité collective, très bonne cohésion, dynamique.</a:t>
            </a:r>
          </a:p>
          <a:p>
            <a:r>
              <a:rPr lang="fr-MC" dirty="0"/>
              <a:t>Difficultés surmontés sans aucun problème</a:t>
            </a:r>
          </a:p>
          <a:p>
            <a:r>
              <a:rPr lang="fr-MC" dirty="0"/>
              <a:t>Projet qui mélangeait Curiosité et enthousiasme</a:t>
            </a:r>
          </a:p>
        </p:txBody>
      </p:sp>
    </p:spTree>
    <p:extLst>
      <p:ext uri="{BB962C8B-B14F-4D97-AF65-F5344CB8AC3E}">
        <p14:creationId xmlns:p14="http://schemas.microsoft.com/office/powerpoint/2010/main" val="23663123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2E4E997-8672-4FFD-B8EC-9932A8E47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FE6BA9E6-1D9E-4D30-B528-D49FA1342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BBC2481F-0B30-44FD-AABB-7F34035FB3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4459286" cy="1478570"/>
          </a:xfrm>
        </p:spPr>
        <p:txBody>
          <a:bodyPr>
            <a:normAutofit/>
          </a:bodyPr>
          <a:lstStyle/>
          <a:p>
            <a:r>
              <a:rPr lang="fr-MC" sz="2500"/>
              <a:t>Perspectives,ameliorations: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8077A08-721F-4641-8400-233B84FE65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4459287" cy="3965046"/>
          </a:xfrm>
        </p:spPr>
        <p:txBody>
          <a:bodyPr>
            <a:normAutofit/>
          </a:bodyPr>
          <a:lstStyle/>
          <a:p>
            <a:r>
              <a:rPr lang="fr-MC" sz="2000"/>
              <a:t>Une meilleure distribution de couleur:</a:t>
            </a:r>
          </a:p>
          <a:p>
            <a:r>
              <a:rPr lang="fr-MC" sz="2000"/>
              <a:t>Une plus grande panoplie de couleur à trier</a:t>
            </a:r>
          </a:p>
        </p:txBody>
      </p:sp>
      <p:pic>
        <p:nvPicPr>
          <p:cNvPr id="5" name="Image 4" descr="Une image contenant intérieur, table, mur&#10;&#10;Description générée avec un niveau de confiance très élevé">
            <a:extLst>
              <a:ext uri="{FF2B5EF4-FFF2-40B4-BE49-F238E27FC236}">
                <a16:creationId xmlns:a16="http://schemas.microsoft.com/office/drawing/2014/main" id="{D23A14F4-CEAA-451A-BD2D-9C9496FA46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5634" y="618518"/>
            <a:ext cx="4197011" cy="5596015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453E4DEE-E996-40F8-8635-0FF43D734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5" name="Rectangle 5">
              <a:extLst>
                <a:ext uri="{FF2B5EF4-FFF2-40B4-BE49-F238E27FC236}">
                  <a16:creationId xmlns:a16="http://schemas.microsoft.com/office/drawing/2014/main" id="{08BD1D3E-43CE-49EB-A424-0738950C64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E9182037-E3FA-489A-95D5-29E424842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E8864E76-AD7F-4BEE-B3F6-A78FA42AE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8AD071B3-046D-4479-91FE-01E9AD7C8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91D776F5-E902-4A4D-A75D-A46E063C9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EBED8F24-A998-4952-AB68-E2074F074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74D7A646-8CDC-49B3-9C44-3EF38DB426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2">
              <a:extLst>
                <a:ext uri="{FF2B5EF4-FFF2-40B4-BE49-F238E27FC236}">
                  <a16:creationId xmlns:a16="http://schemas.microsoft.com/office/drawing/2014/main" id="{D4E99D14-E4F4-419B-9AAF-8D1CEAB28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3">
              <a:extLst>
                <a:ext uri="{FF2B5EF4-FFF2-40B4-BE49-F238E27FC236}">
                  <a16:creationId xmlns:a16="http://schemas.microsoft.com/office/drawing/2014/main" id="{377E106C-5445-4A52-9F7E-DA17387442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4">
              <a:extLst>
                <a:ext uri="{FF2B5EF4-FFF2-40B4-BE49-F238E27FC236}">
                  <a16:creationId xmlns:a16="http://schemas.microsoft.com/office/drawing/2014/main" id="{752BFE96-D378-4BAE-A64B-F851A34C4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5">
              <a:extLst>
                <a:ext uri="{FF2B5EF4-FFF2-40B4-BE49-F238E27FC236}">
                  <a16:creationId xmlns:a16="http://schemas.microsoft.com/office/drawing/2014/main" id="{B88FFB19-5A5E-4078-B467-9D4ABD21BD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Line 16">
              <a:extLst>
                <a:ext uri="{FF2B5EF4-FFF2-40B4-BE49-F238E27FC236}">
                  <a16:creationId xmlns:a16="http://schemas.microsoft.com/office/drawing/2014/main" id="{11042975-3D19-4728-BCDA-D3F5CD633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7" name="Freeform 17">
              <a:extLst>
                <a:ext uri="{FF2B5EF4-FFF2-40B4-BE49-F238E27FC236}">
                  <a16:creationId xmlns:a16="http://schemas.microsoft.com/office/drawing/2014/main" id="{A28972BD-D2E1-4DCA-A907-2E3B6F606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8">
              <a:extLst>
                <a:ext uri="{FF2B5EF4-FFF2-40B4-BE49-F238E27FC236}">
                  <a16:creationId xmlns:a16="http://schemas.microsoft.com/office/drawing/2014/main" id="{1C806824-5C2D-4747-B038-69EE4074B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9">
              <a:extLst>
                <a:ext uri="{FF2B5EF4-FFF2-40B4-BE49-F238E27FC236}">
                  <a16:creationId xmlns:a16="http://schemas.microsoft.com/office/drawing/2014/main" id="{3B33F710-16D7-4F48-BFCA-66C9CA235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0">
              <a:extLst>
                <a:ext uri="{FF2B5EF4-FFF2-40B4-BE49-F238E27FC236}">
                  <a16:creationId xmlns:a16="http://schemas.microsoft.com/office/drawing/2014/main" id="{6C8C8ED4-90FA-4E97-AAF0-D5D51E6A9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Rectangle 21">
              <a:extLst>
                <a:ext uri="{FF2B5EF4-FFF2-40B4-BE49-F238E27FC236}">
                  <a16:creationId xmlns:a16="http://schemas.microsoft.com/office/drawing/2014/main" id="{6C5EB9C1-B25F-4172-8A96-5950ECC828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2" name="Freeform 22">
              <a:extLst>
                <a:ext uri="{FF2B5EF4-FFF2-40B4-BE49-F238E27FC236}">
                  <a16:creationId xmlns:a16="http://schemas.microsoft.com/office/drawing/2014/main" id="{097E6E8A-9373-4655-882B-21715CCE9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3">
              <a:extLst>
                <a:ext uri="{FF2B5EF4-FFF2-40B4-BE49-F238E27FC236}">
                  <a16:creationId xmlns:a16="http://schemas.microsoft.com/office/drawing/2014/main" id="{EB8CC766-1206-4372-ACAF-8230AF4D54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4">
              <a:extLst>
                <a:ext uri="{FF2B5EF4-FFF2-40B4-BE49-F238E27FC236}">
                  <a16:creationId xmlns:a16="http://schemas.microsoft.com/office/drawing/2014/main" id="{1C8E2511-2489-47B2-9C19-C410910DD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5">
              <a:extLst>
                <a:ext uri="{FF2B5EF4-FFF2-40B4-BE49-F238E27FC236}">
                  <a16:creationId xmlns:a16="http://schemas.microsoft.com/office/drawing/2014/main" id="{D7820196-0A47-47EF-832C-A688E897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6">
              <a:extLst>
                <a:ext uri="{FF2B5EF4-FFF2-40B4-BE49-F238E27FC236}">
                  <a16:creationId xmlns:a16="http://schemas.microsoft.com/office/drawing/2014/main" id="{4982E0BF-34AE-48A3-AD6B-E0F3CD05D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7">
              <a:extLst>
                <a:ext uri="{FF2B5EF4-FFF2-40B4-BE49-F238E27FC236}">
                  <a16:creationId xmlns:a16="http://schemas.microsoft.com/office/drawing/2014/main" id="{CD34643B-9DF2-4310-8868-48252C339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8">
              <a:extLst>
                <a:ext uri="{FF2B5EF4-FFF2-40B4-BE49-F238E27FC236}">
                  <a16:creationId xmlns:a16="http://schemas.microsoft.com/office/drawing/2014/main" id="{4E020C4E-AF64-44A8-B830-779541D8D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9">
              <a:extLst>
                <a:ext uri="{FF2B5EF4-FFF2-40B4-BE49-F238E27FC236}">
                  <a16:creationId xmlns:a16="http://schemas.microsoft.com/office/drawing/2014/main" id="{D97BC3D3-B1B3-4825-9169-BBEF1DBCF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0">
              <a:extLst>
                <a:ext uri="{FF2B5EF4-FFF2-40B4-BE49-F238E27FC236}">
                  <a16:creationId xmlns:a16="http://schemas.microsoft.com/office/drawing/2014/main" id="{A750DC4F-1DAF-470E-98C6-6C68DEB93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1">
              <a:extLst>
                <a:ext uri="{FF2B5EF4-FFF2-40B4-BE49-F238E27FC236}">
                  <a16:creationId xmlns:a16="http://schemas.microsoft.com/office/drawing/2014/main" id="{2F99594A-5BBD-4E10-A818-8BE52B7D9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</p:spTree>
    <p:extLst>
      <p:ext uri="{BB962C8B-B14F-4D97-AF65-F5344CB8AC3E}">
        <p14:creationId xmlns:p14="http://schemas.microsoft.com/office/powerpoint/2010/main" val="29287683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FA6961F-E9D3-40F4-A338-624910020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4802" y="-313637"/>
            <a:ext cx="9905998" cy="1478570"/>
          </a:xfrm>
        </p:spPr>
        <p:txBody>
          <a:bodyPr/>
          <a:lstStyle/>
          <a:p>
            <a:pPr algn="ctr"/>
            <a:r>
              <a:rPr lang="fr-MC" dirty="0"/>
              <a:t>Remerciements:  </a:t>
            </a:r>
            <a:r>
              <a:rPr lang="fr-MC" dirty="0" err="1"/>
              <a:t>M.Masson</a:t>
            </a:r>
            <a:r>
              <a:rPr lang="fr-MC" dirty="0"/>
              <a:t> et fablab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1AF14A9-DC3B-4333-8D8E-A40F92A9B9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874689"/>
            <a:ext cx="9905999" cy="354171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fr-MC" sz="4000" i="1" u="sng" dirty="0">
                <a:solidFill>
                  <a:srgbClr val="FF0000"/>
                </a:solidFill>
              </a:rPr>
              <a:t>Peut </a:t>
            </a:r>
            <a:r>
              <a:rPr lang="fr-MC" sz="4000" i="1" u="sng" dirty="0" err="1">
                <a:solidFill>
                  <a:srgbClr val="FF0000"/>
                </a:solidFill>
              </a:rPr>
              <a:t>etre</a:t>
            </a:r>
            <a:r>
              <a:rPr lang="fr-MC" sz="4000" i="1" u="sng" dirty="0">
                <a:solidFill>
                  <a:srgbClr val="FF0000"/>
                </a:solidFill>
              </a:rPr>
              <a:t> le futur produit vendu avec vos </a:t>
            </a:r>
            <a:r>
              <a:rPr lang="fr-MC" sz="4000" i="1" u="sng" dirty="0" err="1">
                <a:solidFill>
                  <a:srgbClr val="FF0000"/>
                </a:solidFill>
              </a:rPr>
              <a:t>m&amp;m’s</a:t>
            </a:r>
            <a:r>
              <a:rPr lang="fr-MC" sz="4000" i="1" u="sng" dirty="0">
                <a:solidFill>
                  <a:srgbClr val="FF0000"/>
                </a:solidFill>
              </a:rPr>
              <a:t> !!!!!!!!!!</a:t>
            </a:r>
          </a:p>
          <a:p>
            <a:pPr marL="0" indent="0" algn="ctr">
              <a:buNone/>
            </a:pPr>
            <a:r>
              <a:rPr lang="fr-MC" sz="4000" i="1" u="sng" dirty="0">
                <a:solidFill>
                  <a:srgbClr val="FF0000"/>
                </a:solidFill>
              </a:rPr>
              <a:t>(Pour deux paquets achetés un trieur </a:t>
            </a:r>
            <a:r>
              <a:rPr lang="fr-MC" sz="4000" i="1" u="sng">
                <a:solidFill>
                  <a:srgbClr val="FF0000"/>
                </a:solidFill>
              </a:rPr>
              <a:t>gratuit !!!)</a:t>
            </a:r>
            <a:endParaRPr lang="fr-MC" sz="4000" i="1" u="sng" dirty="0">
              <a:solidFill>
                <a:srgbClr val="FF0000"/>
              </a:solidFill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E27E0F5-1420-48AE-A5B3-DF0387EFCD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440" y="3333565"/>
            <a:ext cx="2000250" cy="2286000"/>
          </a:xfrm>
          <a:prstGeom prst="rect">
            <a:avLst/>
          </a:prstGeom>
        </p:spPr>
      </p:pic>
      <p:sp>
        <p:nvSpPr>
          <p:cNvPr id="5" name="Signe Plus 4">
            <a:extLst>
              <a:ext uri="{FF2B5EF4-FFF2-40B4-BE49-F238E27FC236}">
                <a16:creationId xmlns:a16="http://schemas.microsoft.com/office/drawing/2014/main" id="{07DB0049-67A4-4330-A72E-664A5678B7D7}"/>
              </a:ext>
            </a:extLst>
          </p:cNvPr>
          <p:cNvSpPr/>
          <p:nvPr/>
        </p:nvSpPr>
        <p:spPr>
          <a:xfrm>
            <a:off x="4349639" y="4212454"/>
            <a:ext cx="845584" cy="836073"/>
          </a:xfrm>
          <a:prstGeom prst="mathPlus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MC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54653071-C871-4603-A770-C5A0C294EB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8886" y="3180927"/>
            <a:ext cx="2487162" cy="3317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3862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875431"/>
          </a:xfrm>
        </p:spPr>
        <p:txBody>
          <a:bodyPr>
            <a:normAutofit/>
          </a:bodyPr>
          <a:lstStyle/>
          <a:p>
            <a:pPr algn="ctr"/>
            <a:r>
              <a:rPr lang="fr-FR" sz="4400" dirty="0">
                <a:solidFill>
                  <a:srgbClr val="FFFF00"/>
                </a:solidFill>
              </a:rPr>
              <a:t>Sommaire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141413" y="1927515"/>
            <a:ext cx="9905999" cy="3842220"/>
          </a:xfrm>
        </p:spPr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fr-FR" dirty="0"/>
              <a:t>Motivations &amp; objectifs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FR" dirty="0"/>
              <a:t>Enchaînement des fonctions</a:t>
            </a:r>
          </a:p>
          <a:p>
            <a:pPr marL="0" indent="0">
              <a:buNone/>
            </a:pPr>
            <a:r>
              <a:rPr lang="fr-FR" dirty="0"/>
              <a:t>    -Portions de code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FR" dirty="0"/>
              <a:t>Le matériel et son utilisation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FR" dirty="0"/>
              <a:t>Comparaison des plannings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FR" dirty="0"/>
              <a:t>Conclusion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FR" dirty="0"/>
              <a:t>Remerciements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0963" y="618518"/>
            <a:ext cx="2741401" cy="5635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3907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236372" y="41047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fr-FR" sz="4400" u="sng" dirty="0">
                <a:solidFill>
                  <a:srgbClr val="FFFF00"/>
                </a:solidFill>
              </a:rPr>
              <a:t>Motivation &amp; objectifs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1236372" y="1519617"/>
            <a:ext cx="61045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- Abordable à la réalisation pour des étudiants de notre niveau, - Original et stimule la créativité, </a:t>
            </a:r>
          </a:p>
          <a:p>
            <a:pPr marL="285750" indent="-285750">
              <a:buFontTx/>
              <a:buChar char="-"/>
            </a:pPr>
            <a:r>
              <a:rPr lang="fr-FR" dirty="0"/>
              <a:t>Appelle à un grand nombre d’applications du cours,</a:t>
            </a:r>
          </a:p>
          <a:p>
            <a:pPr marL="285750" indent="-285750">
              <a:buFontTx/>
              <a:buChar char="-"/>
            </a:pPr>
            <a:r>
              <a:rPr lang="fr-FR" dirty="0"/>
              <a:t>Défi pluridisciplinaires. </a:t>
            </a:r>
          </a:p>
        </p:txBody>
      </p:sp>
      <p:sp>
        <p:nvSpPr>
          <p:cNvPr id="9" name="ZoneTexte 8"/>
          <p:cNvSpPr txBox="1"/>
          <p:nvPr/>
        </p:nvSpPr>
        <p:spPr>
          <a:xfrm>
            <a:off x="907961" y="979242"/>
            <a:ext cx="23339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u="sng" dirty="0">
                <a:solidFill>
                  <a:srgbClr val="FFFF00"/>
                </a:solidFill>
              </a:rPr>
              <a:t>Motivations :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649630" y="2664218"/>
            <a:ext cx="5184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u="sng" dirty="0">
                <a:solidFill>
                  <a:srgbClr val="FFFF00"/>
                </a:solidFill>
              </a:rPr>
              <a:t>Cahier des charges au début du projet :</a:t>
            </a:r>
          </a:p>
        </p:txBody>
      </p:sp>
      <p:sp>
        <p:nvSpPr>
          <p:cNvPr id="12" name="ZoneTexte 11"/>
          <p:cNvSpPr txBox="1"/>
          <p:nvPr/>
        </p:nvSpPr>
        <p:spPr>
          <a:xfrm>
            <a:off x="7980401" y="2895050"/>
            <a:ext cx="3657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u="sng" dirty="0">
                <a:solidFill>
                  <a:srgbClr val="FFFF00"/>
                </a:solidFill>
              </a:rPr>
              <a:t>Aujourd’hui :</a:t>
            </a:r>
          </a:p>
        </p:txBody>
      </p:sp>
      <p:sp>
        <p:nvSpPr>
          <p:cNvPr id="13" name="ZoneTexte 12"/>
          <p:cNvSpPr txBox="1"/>
          <p:nvPr/>
        </p:nvSpPr>
        <p:spPr>
          <a:xfrm>
            <a:off x="7057748" y="3728645"/>
            <a:ext cx="458025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/>
              <a:t>Très satisfaits:</a:t>
            </a:r>
            <a:r>
              <a:rPr lang="fr-FR" dirty="0"/>
              <a:t>  L ’ensemble des étapes à réaliser décrites dans le cahier des charges ont été réalisées , sauf l’utilisation de l’Ecran LCD faute de temps à cause de l’apparition et la correction de certains problèmes.</a:t>
            </a:r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630" y="3488731"/>
            <a:ext cx="5953956" cy="3096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5551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373" y="0"/>
            <a:ext cx="5409127" cy="6858000"/>
          </a:xfrm>
        </p:spPr>
      </p:pic>
      <p:sp>
        <p:nvSpPr>
          <p:cNvPr id="5" name="Titre 1"/>
          <p:cNvSpPr>
            <a:spLocks noGrp="1"/>
          </p:cNvSpPr>
          <p:nvPr>
            <p:ph type="title"/>
          </p:nvPr>
        </p:nvSpPr>
        <p:spPr>
          <a:xfrm>
            <a:off x="6933500" y="1230777"/>
            <a:ext cx="5725823" cy="1260632"/>
          </a:xfrm>
        </p:spPr>
        <p:txBody>
          <a:bodyPr>
            <a:normAutofit fontScale="90000"/>
          </a:bodyPr>
          <a:lstStyle/>
          <a:p>
            <a:pPr algn="ctr"/>
            <a:r>
              <a:rPr lang="fr-FR" u="sng" dirty="0">
                <a:solidFill>
                  <a:srgbClr val="FFFF00"/>
                </a:solidFill>
              </a:rPr>
              <a:t>Logigramme de fonctionnement de notre code:</a:t>
            </a:r>
          </a:p>
        </p:txBody>
      </p:sp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3" name="Zoom de diapositive 2">
                <a:extLst>
                  <a:ext uri="{FF2B5EF4-FFF2-40B4-BE49-F238E27FC236}">
                    <a16:creationId xmlns:a16="http://schemas.microsoft.com/office/drawing/2014/main" id="{5D92AB74-B6E6-47C8-8EB1-E1D88F219D3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51994794"/>
                  </p:ext>
                </p:extLst>
              </p:nvPr>
            </p:nvGraphicFramePr>
            <p:xfrm>
              <a:off x="-2436347" y="542338"/>
              <a:ext cx="3048000" cy="1714500"/>
            </p:xfrm>
            <a:graphic>
              <a:graphicData uri="http://schemas.microsoft.com/office/powerpoint/2016/slidezoom">
                <pslz:sldZm>
                  <pslz:sldZmObj sldId="263" cId="2262818591">
                    <pslz:zmPr id="{114EDF93-0B4E-46BA-9102-A4D237C3D3A1}" returnToParent="0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3" name="Zoom de diapositive 2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5D92AB74-B6E6-47C8-8EB1-E1D88F219D3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2436347" y="542338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628185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u="sng" dirty="0">
                <a:solidFill>
                  <a:srgbClr val="FFFF00"/>
                </a:solidFill>
              </a:rPr>
              <a:t>Enchaînement des fonctions: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Rotation du M&amp;M’s en dessous du capteur               PositiveTurn()</a:t>
            </a:r>
          </a:p>
          <a:p>
            <a:r>
              <a:rPr lang="fr-FR" dirty="0"/>
              <a:t>Détection de la couleur du M&amp;M’s                ReadColor())</a:t>
            </a:r>
          </a:p>
          <a:p>
            <a:r>
              <a:rPr lang="fr-FR" dirty="0"/>
              <a:t>Rotation du toboggan en fonction de la couleur              PositiveTurn()</a:t>
            </a:r>
          </a:p>
          <a:p>
            <a:r>
              <a:rPr lang="fr-FR" dirty="0"/>
              <a:t>Rotation jusqu’au trou de chute dans le toboggan                PositiveTurn()</a:t>
            </a:r>
          </a:p>
          <a:p>
            <a:r>
              <a:rPr lang="fr-FR" dirty="0"/>
              <a:t>Rotation jusqu’à la position initiale                  NegativeTurn()</a:t>
            </a:r>
          </a:p>
        </p:txBody>
      </p:sp>
      <p:sp>
        <p:nvSpPr>
          <p:cNvPr id="4" name="Flèche droite 3"/>
          <p:cNvSpPr/>
          <p:nvPr/>
        </p:nvSpPr>
        <p:spPr>
          <a:xfrm>
            <a:off x="5756857" y="2859110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Flèche droite 4"/>
          <p:cNvSpPr/>
          <p:nvPr/>
        </p:nvSpPr>
        <p:spPr>
          <a:xfrm>
            <a:off x="7235781" y="3453674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Flèche droite 5"/>
          <p:cNvSpPr/>
          <p:nvPr/>
        </p:nvSpPr>
        <p:spPr>
          <a:xfrm>
            <a:off x="7480093" y="4020344"/>
            <a:ext cx="1058599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Flèche droite 6"/>
          <p:cNvSpPr/>
          <p:nvPr/>
        </p:nvSpPr>
        <p:spPr>
          <a:xfrm>
            <a:off x="5713737" y="4597747"/>
            <a:ext cx="102152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Flèche droite 7"/>
          <p:cNvSpPr/>
          <p:nvPr/>
        </p:nvSpPr>
        <p:spPr>
          <a:xfrm>
            <a:off x="6501686" y="2311983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662990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743" y="1294708"/>
            <a:ext cx="2432259" cy="5458573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7666" y="285736"/>
            <a:ext cx="3153614" cy="2978413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2125" y="3593851"/>
            <a:ext cx="5181575" cy="3113229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932A90E2-409C-4E57-A255-F0F76664E194}"/>
              </a:ext>
            </a:extLst>
          </p:cNvPr>
          <p:cNvSpPr txBox="1"/>
          <p:nvPr/>
        </p:nvSpPr>
        <p:spPr>
          <a:xfrm>
            <a:off x="1500326" y="150920"/>
            <a:ext cx="553966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MC" sz="3200" u="sng" dirty="0">
                <a:solidFill>
                  <a:srgbClr val="FFFF00"/>
                </a:solidFill>
              </a:rPr>
              <a:t>Explication des modules/portions principales du code: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CD1F7C8E-19BA-4807-8DC5-E77043E35456}"/>
              </a:ext>
            </a:extLst>
          </p:cNvPr>
          <p:cNvSpPr txBox="1"/>
          <p:nvPr/>
        </p:nvSpPr>
        <p:spPr>
          <a:xfrm>
            <a:off x="3500448" y="4393349"/>
            <a:ext cx="3320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MC" dirty="0"/>
              <a:t>Fonction traitant le capteur</a:t>
            </a:r>
          </a:p>
        </p:txBody>
      </p: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29FC3F37-2CDF-4EF5-9EE8-A9A90132B229}"/>
              </a:ext>
            </a:extLst>
          </p:cNvPr>
          <p:cNvCxnSpPr>
            <a:cxnSpLocks/>
          </p:cNvCxnSpPr>
          <p:nvPr/>
        </p:nvCxnSpPr>
        <p:spPr>
          <a:xfrm flipH="1" flipV="1">
            <a:off x="3259002" y="3752421"/>
            <a:ext cx="442986" cy="6409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ZoneTexte 9">
            <a:extLst>
              <a:ext uri="{FF2B5EF4-FFF2-40B4-BE49-F238E27FC236}">
                <a16:creationId xmlns:a16="http://schemas.microsoft.com/office/drawing/2014/main" id="{8F54EC78-BC43-4E46-AC3A-6256C769F662}"/>
              </a:ext>
            </a:extLst>
          </p:cNvPr>
          <p:cNvSpPr txBox="1"/>
          <p:nvPr/>
        </p:nvSpPr>
        <p:spPr>
          <a:xfrm>
            <a:off x="4660777" y="1393794"/>
            <a:ext cx="29296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MC" dirty="0"/>
              <a:t>Fonction associée à la composante rouge</a:t>
            </a:r>
          </a:p>
        </p:txBody>
      </p: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BC9083E7-C47B-4462-A3FB-28E1ACA3D785}"/>
              </a:ext>
            </a:extLst>
          </p:cNvPr>
          <p:cNvCxnSpPr/>
          <p:nvPr/>
        </p:nvCxnSpPr>
        <p:spPr>
          <a:xfrm>
            <a:off x="6722125" y="1961965"/>
            <a:ext cx="1245541" cy="781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ZoneTexte 12">
            <a:extLst>
              <a:ext uri="{FF2B5EF4-FFF2-40B4-BE49-F238E27FC236}">
                <a16:creationId xmlns:a16="http://schemas.microsoft.com/office/drawing/2014/main" id="{2746820D-F3DE-4D6D-B0D0-3D0FFC99E193}"/>
              </a:ext>
            </a:extLst>
          </p:cNvPr>
          <p:cNvSpPr txBox="1"/>
          <p:nvPr/>
        </p:nvSpPr>
        <p:spPr>
          <a:xfrm>
            <a:off x="3906175" y="5619565"/>
            <a:ext cx="2432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MC" dirty="0"/>
              <a:t>Rotation des moteurs</a:t>
            </a:r>
          </a:p>
        </p:txBody>
      </p: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F3AB76BC-FFD4-4019-BD37-97CFE6C9D02A}"/>
              </a:ext>
            </a:extLst>
          </p:cNvPr>
          <p:cNvCxnSpPr/>
          <p:nvPr/>
        </p:nvCxnSpPr>
        <p:spPr>
          <a:xfrm flipV="1">
            <a:off x="5930283" y="5344357"/>
            <a:ext cx="656948" cy="4438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3220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378039" y="181602"/>
            <a:ext cx="9905998" cy="965583"/>
          </a:xfrm>
        </p:spPr>
        <p:txBody>
          <a:bodyPr/>
          <a:lstStyle/>
          <a:p>
            <a:pPr algn="ctr"/>
            <a:r>
              <a:rPr lang="fr-FR" u="sng" dirty="0">
                <a:solidFill>
                  <a:srgbClr val="FFFF00"/>
                </a:solidFill>
              </a:rPr>
              <a:t>Le matériel et son utilisation:</a:t>
            </a:r>
          </a:p>
        </p:txBody>
      </p:sp>
      <p:pic>
        <p:nvPicPr>
          <p:cNvPr id="1028" name="Picture 4" descr="RÃ©sultat de recherche d'images pour &quot;tcs 3200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7171" y="1790163"/>
            <a:ext cx="2541592" cy="2060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oneTexte 4"/>
          <p:cNvSpPr txBox="1"/>
          <p:nvPr/>
        </p:nvSpPr>
        <p:spPr>
          <a:xfrm>
            <a:off x="1378039" y="1250237"/>
            <a:ext cx="23307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/>
              <a:t>TCS 3200</a:t>
            </a:r>
          </a:p>
        </p:txBody>
      </p:sp>
      <p:pic>
        <p:nvPicPr>
          <p:cNvPr id="1030" name="Picture 6" descr="RÃ©sultat de recherche d'images pour &quot;servomoteur hs 311&quot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03" y="1790163"/>
            <a:ext cx="2607904" cy="2607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oneTexte 5"/>
          <p:cNvSpPr txBox="1"/>
          <p:nvPr/>
        </p:nvSpPr>
        <p:spPr>
          <a:xfrm>
            <a:off x="4969624" y="1250237"/>
            <a:ext cx="2034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HS-311</a:t>
            </a:r>
          </a:p>
        </p:txBody>
      </p:sp>
      <p:pic>
        <p:nvPicPr>
          <p:cNvPr id="1032" name="Picture 8" descr="RÃ©sultat de recherche d'images pour &quot;servomoteur mg995&quot;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2448" y="1790163"/>
            <a:ext cx="251460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ZoneTexte 10"/>
          <p:cNvSpPr txBox="1"/>
          <p:nvPr/>
        </p:nvSpPr>
        <p:spPr>
          <a:xfrm>
            <a:off x="8702317" y="1295416"/>
            <a:ext cx="2034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MG-995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1167171" y="4146997"/>
            <a:ext cx="25415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Capteur de couleur analysant les composantes RGB d’un M&amp;M’s.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4778062" y="4636394"/>
            <a:ext cx="25129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Servomoteur qui effectue des rotations au support rotatif à trou afin de faire circuler le M&amp;M’s.</a:t>
            </a:r>
          </a:p>
        </p:txBody>
      </p:sp>
      <p:sp>
        <p:nvSpPr>
          <p:cNvPr id="14" name="ZoneTexte 13"/>
          <p:cNvSpPr txBox="1"/>
          <p:nvPr/>
        </p:nvSpPr>
        <p:spPr>
          <a:xfrm>
            <a:off x="8462448" y="4636393"/>
            <a:ext cx="25129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Servomoteur qui effectue des rotations au toboggan en fonction de la couleur déterminée.</a:t>
            </a:r>
          </a:p>
        </p:txBody>
      </p:sp>
    </p:spTree>
    <p:extLst>
      <p:ext uri="{BB962C8B-B14F-4D97-AF65-F5344CB8AC3E}">
        <p14:creationId xmlns:p14="http://schemas.microsoft.com/office/powerpoint/2010/main" val="28286311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RÃ©sultat de recherche d'images pour &quot;module bluetooth hc-06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7935" y="1492764"/>
            <a:ext cx="2136864" cy="2136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/>
          <p:cNvSpPr txBox="1"/>
          <p:nvPr/>
        </p:nvSpPr>
        <p:spPr>
          <a:xfrm>
            <a:off x="1610886" y="875764"/>
            <a:ext cx="28709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Module Bluetooth HC-06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1313645" y="4108361"/>
            <a:ext cx="3168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Permet la communication avec le téléphone.</a:t>
            </a:r>
          </a:p>
        </p:txBody>
      </p:sp>
      <p:pic>
        <p:nvPicPr>
          <p:cNvPr id="7" name="Image 6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8523" y="1275874"/>
            <a:ext cx="3567448" cy="510247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ZoneTexte 5"/>
          <p:cNvSpPr txBox="1"/>
          <p:nvPr/>
        </p:nvSpPr>
        <p:spPr>
          <a:xfrm>
            <a:off x="6542468" y="515155"/>
            <a:ext cx="30265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Des pièces de bois obtenues par découpeuse laser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9659155" y="2292439"/>
            <a:ext cx="21765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Notre machine au 1</a:t>
            </a:r>
            <a:r>
              <a:rPr lang="fr-FR" baseline="30000" dirty="0"/>
              <a:t>er</a:t>
            </a:r>
            <a:r>
              <a:rPr lang="fr-FR" dirty="0"/>
              <a:t> moment de son assemblage</a:t>
            </a:r>
          </a:p>
        </p:txBody>
      </p:sp>
    </p:spTree>
    <p:extLst>
      <p:ext uri="{BB962C8B-B14F-4D97-AF65-F5344CB8AC3E}">
        <p14:creationId xmlns:p14="http://schemas.microsoft.com/office/powerpoint/2010/main" val="32590754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41413" y="322304"/>
            <a:ext cx="9905998" cy="759521"/>
          </a:xfrm>
        </p:spPr>
        <p:txBody>
          <a:bodyPr/>
          <a:lstStyle/>
          <a:p>
            <a:pPr algn="ctr"/>
            <a:r>
              <a:rPr lang="fr-FR" dirty="0">
                <a:solidFill>
                  <a:srgbClr val="FFFF00"/>
                </a:solidFill>
              </a:rPr>
              <a:t>Comparaison des Planning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413" y="2195010"/>
            <a:ext cx="10308647" cy="3523209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1141413" y="1318523"/>
            <a:ext cx="34257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rgbClr val="FFFF00"/>
                </a:solidFill>
              </a:rPr>
              <a:t>Diagramme de Gantt :</a:t>
            </a:r>
          </a:p>
        </p:txBody>
      </p:sp>
    </p:spTree>
    <p:extLst>
      <p:ext uri="{BB962C8B-B14F-4D97-AF65-F5344CB8AC3E}">
        <p14:creationId xmlns:p14="http://schemas.microsoft.com/office/powerpoint/2010/main" val="224898481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358</Words>
  <Application>Microsoft Office PowerPoint</Application>
  <PresentationFormat>Grand écran</PresentationFormat>
  <Paragraphs>56</Paragraphs>
  <Slides>13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13</vt:i4>
      </vt:variant>
    </vt:vector>
  </HeadingPairs>
  <TitlesOfParts>
    <vt:vector size="18" baseType="lpstr">
      <vt:lpstr>Arial</vt:lpstr>
      <vt:lpstr>Trebuchet MS</vt:lpstr>
      <vt:lpstr>Tw Cen MT</vt:lpstr>
      <vt:lpstr>Wingdings</vt:lpstr>
      <vt:lpstr>Circuit</vt:lpstr>
      <vt:lpstr>Trieur de M&amp;M’s</vt:lpstr>
      <vt:lpstr>Sommaire</vt:lpstr>
      <vt:lpstr>Motivation &amp; objectifs</vt:lpstr>
      <vt:lpstr>Logigramme de fonctionnement de notre code:</vt:lpstr>
      <vt:lpstr>Enchaînement des fonctions:</vt:lpstr>
      <vt:lpstr>Présentation PowerPoint</vt:lpstr>
      <vt:lpstr>Le matériel et son utilisation:</vt:lpstr>
      <vt:lpstr>Présentation PowerPoint</vt:lpstr>
      <vt:lpstr>Comparaison des Planning</vt:lpstr>
      <vt:lpstr>Progression de notre projet:</vt:lpstr>
      <vt:lpstr>Conclusion:</vt:lpstr>
      <vt:lpstr>Perspectives,ameliorations:</vt:lpstr>
      <vt:lpstr>Remerciements:  M.Masson et fablab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Trieur de M&amp;M’s</dc:title>
  <dc:creator>Loic Mandine</dc:creator>
  <cp:lastModifiedBy>Loic Mandine</cp:lastModifiedBy>
  <cp:revision>2</cp:revision>
  <dcterms:created xsi:type="dcterms:W3CDTF">2019-03-12T23:31:16Z</dcterms:created>
  <dcterms:modified xsi:type="dcterms:W3CDTF">2019-03-12T23:35:23Z</dcterms:modified>
</cp:coreProperties>
</file>